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1" r:id="rId4"/>
    <p:sldId id="274" r:id="rId5"/>
    <p:sldId id="272" r:id="rId6"/>
    <p:sldId id="275" r:id="rId7"/>
    <p:sldId id="267" r:id="rId8"/>
    <p:sldId id="269" r:id="rId9"/>
    <p:sldId id="268" r:id="rId10"/>
    <p:sldId id="277" r:id="rId11"/>
    <p:sldId id="260" r:id="rId12"/>
    <p:sldId id="261" r:id="rId13"/>
    <p:sldId id="263" r:id="rId14"/>
    <p:sldId id="276" r:id="rId15"/>
    <p:sldId id="264" r:id="rId16"/>
  </p:sldIdLst>
  <p:sldSz cx="18288000" cy="10287000"/>
  <p:notesSz cx="6858000" cy="9144000"/>
  <p:embeddedFontLst>
    <p:embeddedFont>
      <p:font typeface="Arimo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rdo" panose="020B0604020202020204" charset="-79"/>
      <p:regular r:id="rId22"/>
    </p:embeddedFont>
    <p:embeddedFont>
      <p:font typeface="Cardo Bold" panose="020B0604020202020204" charset="-79"/>
      <p:regular r:id="rId23"/>
    </p:embeddedFont>
    <p:embeddedFont>
      <p:font typeface="Cormorant Garamond Medium" panose="020B0604020202020204" charset="0"/>
      <p:regular r:id="rId24"/>
    </p:embeddedFont>
    <p:embeddedFont>
      <p:font typeface="Cormorant Garamond Medium Bold" panose="020B0604020202020204" charset="0"/>
      <p:regular r:id="rId25"/>
    </p:embeddedFont>
    <p:embeddedFont>
      <p:font typeface="Inknut Antiqua Medium Bold" panose="020B0604020202020204" charset="0"/>
      <p:regular r:id="rId26"/>
    </p:embeddedFont>
    <p:embeddedFont>
      <p:font typeface="Muli Regular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842" autoAdjust="0"/>
  </p:normalViewPr>
  <p:slideViewPr>
    <p:cSldViewPr>
      <p:cViewPr>
        <p:scale>
          <a:sx n="40" d="100"/>
          <a:sy n="40" d="100"/>
        </p:scale>
        <p:origin x="90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4.jp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0282"/>
          <a:stretch>
            <a:fillRect/>
          </a:stretch>
        </p:blipFill>
        <p:spPr>
          <a:xfrm>
            <a:off x="1" y="3924300"/>
            <a:ext cx="7091914" cy="636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90600" y="952500"/>
            <a:ext cx="15201764" cy="1969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6000" b="1" spc="-80" dirty="0">
                <a:solidFill>
                  <a:srgbClr val="000000"/>
                </a:solidFill>
                <a:latin typeface="Cormorant Garamond Medium Bold"/>
              </a:rPr>
              <a:t>Retrieval of contact details </a:t>
            </a:r>
          </a:p>
          <a:p>
            <a:pPr algn="ctr">
              <a:lnSpc>
                <a:spcPts val="7840"/>
              </a:lnSpc>
            </a:pPr>
            <a:r>
              <a:rPr lang="en-US" sz="6000" b="1" spc="-80" dirty="0">
                <a:solidFill>
                  <a:srgbClr val="000000"/>
                </a:solidFill>
                <a:latin typeface="Cormorant Garamond Medium Bold"/>
              </a:rPr>
              <a:t>from social media accounts of terrorists.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3000" y="3180122"/>
            <a:ext cx="15201764" cy="672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8"/>
              </a:lnSpc>
            </a:pPr>
            <a:r>
              <a:rPr lang="en-US" sz="4000" spc="-56" dirty="0" err="1">
                <a:solidFill>
                  <a:srgbClr val="000000"/>
                </a:solidFill>
                <a:latin typeface="Cormorant Garamond Medium Bold"/>
              </a:rPr>
              <a:t>WeRockers</a:t>
            </a:r>
            <a:r>
              <a:rPr lang="en-US" sz="4000" spc="-56" dirty="0">
                <a:solidFill>
                  <a:srgbClr val="000000"/>
                </a:solidFill>
                <a:latin typeface="Cormorant Garamond Medium Bold"/>
              </a:rPr>
              <a:t> 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INTL-DA-16</a:t>
            </a:r>
            <a:endParaRPr lang="en-US" sz="4000" spc="-56" dirty="0">
              <a:solidFill>
                <a:srgbClr val="000000"/>
              </a:solidFill>
              <a:latin typeface="Cormorant Garamond Mediu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099936" y="3807314"/>
            <a:ext cx="11188063" cy="6974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0"/>
              </a:lnSpc>
            </a:pPr>
            <a:r>
              <a:rPr lang="en-US" sz="2400" b="1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Students:</a:t>
            </a:r>
          </a:p>
          <a:p>
            <a:pPr>
              <a:lnSpc>
                <a:spcPts val="4240"/>
              </a:lnSpc>
            </a:pPr>
            <a:r>
              <a:rPr lang="en-US" sz="2400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Sai </a:t>
            </a:r>
            <a:r>
              <a:rPr lang="en-US" sz="2400" dirty="0" err="1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Ranjani</a:t>
            </a:r>
            <a:r>
              <a:rPr lang="en-US" sz="2400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 Chandrashekar (Team Leader)</a:t>
            </a:r>
          </a:p>
          <a:p>
            <a:pPr>
              <a:lnSpc>
                <a:spcPts val="4240"/>
              </a:lnSpc>
            </a:pPr>
            <a:r>
              <a:rPr lang="en-US" sz="2400" dirty="0" err="1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Malvika</a:t>
            </a:r>
            <a:r>
              <a:rPr lang="en-US" sz="2400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Parulekar</a:t>
            </a:r>
            <a:r>
              <a:rPr lang="en-US" sz="2400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 </a:t>
            </a:r>
          </a:p>
          <a:p>
            <a:pPr>
              <a:lnSpc>
                <a:spcPts val="4240"/>
              </a:lnSpc>
            </a:pPr>
            <a:r>
              <a:rPr lang="en-US" sz="2400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Anushka </a:t>
            </a:r>
            <a:r>
              <a:rPr lang="en-US" sz="2400" dirty="0" err="1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Agarwala</a:t>
            </a:r>
            <a:endParaRPr lang="en-US" sz="2400" dirty="0">
              <a:solidFill>
                <a:srgbClr val="000000"/>
              </a:solidFill>
              <a:latin typeface="Cardo" panose="020B0604020202020204" charset="-79"/>
              <a:ea typeface="Cardo" panose="020B0604020202020204" charset="-79"/>
              <a:cs typeface="Cardo" panose="020B0604020202020204" charset="-79"/>
            </a:endParaRPr>
          </a:p>
          <a:p>
            <a:pPr>
              <a:lnSpc>
                <a:spcPts val="4240"/>
              </a:lnSpc>
            </a:pPr>
            <a:r>
              <a:rPr lang="en-US" sz="2400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Karan </a:t>
            </a:r>
            <a:r>
              <a:rPr lang="en-US" sz="2400" dirty="0" err="1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Prajapat</a:t>
            </a:r>
            <a:r>
              <a:rPr lang="en-US" sz="2400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 </a:t>
            </a:r>
          </a:p>
          <a:p>
            <a:pPr>
              <a:lnSpc>
                <a:spcPts val="424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Shivani Thakur</a:t>
            </a:r>
          </a:p>
          <a:p>
            <a:pPr>
              <a:lnSpc>
                <a:spcPts val="424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rdo" panose="020B0604020202020204" charset="-79"/>
              <a:ea typeface="Cardo" panose="020B0604020202020204" charset="-79"/>
              <a:cs typeface="Cardo" panose="020B0604020202020204" charset="-79"/>
            </a:endParaRPr>
          </a:p>
          <a:p>
            <a:pPr>
              <a:lnSpc>
                <a:spcPts val="42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Mentors:</a:t>
            </a:r>
          </a:p>
          <a:p>
            <a:pPr>
              <a:lnSpc>
                <a:spcPts val="424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Dr. Subodh </a:t>
            </a:r>
            <a:r>
              <a:rPr lang="en-US" sz="2400" dirty="0" err="1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Deolekar</a:t>
            </a:r>
            <a:endParaRPr lang="en-US" sz="2400" dirty="0">
              <a:solidFill>
                <a:srgbClr val="000000"/>
              </a:solidFill>
              <a:latin typeface="Cardo" panose="020B0604020202020204" charset="-79"/>
              <a:ea typeface="Cardo" panose="020B0604020202020204" charset="-79"/>
              <a:cs typeface="Cardo" panose="020B0604020202020204" charset="-79"/>
            </a:endParaRPr>
          </a:p>
          <a:p>
            <a:pPr>
              <a:lnSpc>
                <a:spcPts val="424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Dr. Sonal Daulatkar</a:t>
            </a:r>
          </a:p>
          <a:p>
            <a:pPr>
              <a:lnSpc>
                <a:spcPts val="4240"/>
              </a:lnSpc>
              <a:spcBef>
                <a:spcPct val="0"/>
              </a:spcBef>
            </a:pPr>
            <a:r>
              <a:rPr lang="en-US" sz="2400" b="1" dirty="0"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College name:</a:t>
            </a:r>
            <a:r>
              <a:rPr lang="en-US" sz="2400" dirty="0"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 S.P. </a:t>
            </a:r>
            <a:r>
              <a:rPr lang="en-US" sz="2400" dirty="0" err="1"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Mandali's</a:t>
            </a:r>
            <a:r>
              <a:rPr lang="en-US" sz="2400" dirty="0"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 Prin. L. N. </a:t>
            </a:r>
            <a:r>
              <a:rPr lang="en-US" sz="2400" dirty="0" err="1"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Welingkar</a:t>
            </a:r>
            <a:r>
              <a:rPr lang="en-US" sz="2400" dirty="0"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 Institute of Management Development and Research, Mumbai (</a:t>
            </a:r>
            <a:r>
              <a:rPr lang="en-US" sz="2400" dirty="0" err="1"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WeSchool</a:t>
            </a:r>
            <a:r>
              <a:rPr lang="en-US" sz="2400" dirty="0"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)</a:t>
            </a:r>
          </a:p>
          <a:p>
            <a:pPr>
              <a:lnSpc>
                <a:spcPts val="424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rdo" panose="020B0604020202020204" charset="-79"/>
              <a:ea typeface="Cardo" panose="020B0604020202020204" charset="-79"/>
              <a:cs typeface="Cardo" panose="020B0604020202020204" charset="-79"/>
            </a:endParaRPr>
          </a:p>
        </p:txBody>
      </p:sp>
      <p:pic>
        <p:nvPicPr>
          <p:cNvPr id="8" name="Picture 2" descr="We School - Welingkar Education For Full Time Courses and Part-Time Courses in Mumbai and Bangalore">
            <a:extLst>
              <a:ext uri="{FF2B5EF4-FFF2-40B4-BE49-F238E27FC236}">
                <a16:creationId xmlns:a16="http://schemas.microsoft.com/office/drawing/2014/main" id="{685BCB1C-226C-4DF2-9A81-947DB79FB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342900"/>
            <a:ext cx="3221958" cy="8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7268" y="1095375"/>
            <a:ext cx="13015532" cy="1138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80" dirty="0">
                <a:solidFill>
                  <a:srgbClr val="000000"/>
                </a:solidFill>
                <a:latin typeface="Cormorant Garamond Medium"/>
              </a:rPr>
              <a:t>Tech Stack</a:t>
            </a:r>
          </a:p>
        </p:txBody>
      </p:sp>
      <p:sp>
        <p:nvSpPr>
          <p:cNvPr id="3" name="AutoShape 3"/>
          <p:cNvSpPr/>
          <p:nvPr/>
        </p:nvSpPr>
        <p:spPr>
          <a:xfrm>
            <a:off x="1767268" y="2475607"/>
            <a:ext cx="1389452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767268" y="2696174"/>
            <a:ext cx="14753464" cy="52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200" b="1" dirty="0">
                <a:solidFill>
                  <a:srgbClr val="000000"/>
                </a:solidFill>
                <a:latin typeface="Cardo"/>
              </a:rPr>
              <a:t>Streamlit.io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0FC361F4-C552-4C68-B652-00FD9B26F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00837"/>
              </p:ext>
            </p:extLst>
          </p:nvPr>
        </p:nvGraphicFramePr>
        <p:xfrm>
          <a:off x="1767268" y="3623945"/>
          <a:ext cx="14387132" cy="5567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96783">
                  <a:extLst>
                    <a:ext uri="{9D8B030D-6E8A-4147-A177-3AD203B41FA5}">
                      <a16:colId xmlns:a16="http://schemas.microsoft.com/office/drawing/2014/main" val="1839428211"/>
                    </a:ext>
                  </a:extLst>
                </a:gridCol>
                <a:gridCol w="3596783">
                  <a:extLst>
                    <a:ext uri="{9D8B030D-6E8A-4147-A177-3AD203B41FA5}">
                      <a16:colId xmlns:a16="http://schemas.microsoft.com/office/drawing/2014/main" val="3290181745"/>
                    </a:ext>
                  </a:extLst>
                </a:gridCol>
                <a:gridCol w="3596783">
                  <a:extLst>
                    <a:ext uri="{9D8B030D-6E8A-4147-A177-3AD203B41FA5}">
                      <a16:colId xmlns:a16="http://schemas.microsoft.com/office/drawing/2014/main" val="1718276325"/>
                    </a:ext>
                  </a:extLst>
                </a:gridCol>
                <a:gridCol w="3596783">
                  <a:extLst>
                    <a:ext uri="{9D8B030D-6E8A-4147-A177-3AD203B41FA5}">
                      <a16:colId xmlns:a16="http://schemas.microsoft.com/office/drawing/2014/main" val="370838113"/>
                    </a:ext>
                  </a:extLst>
                </a:gridCol>
              </a:tblGrid>
              <a:tr h="1254760">
                <a:tc gridSpan="3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PYTHON Libraries</a:t>
                      </a:r>
                      <a:endParaRPr lang="en-IN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pandas</a:t>
                      </a:r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417114"/>
                  </a:ext>
                </a:extLst>
              </a:tr>
              <a:tr h="14376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beautiful soup (bs4)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tweepy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sherlock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geocoder</a:t>
                      </a:r>
                    </a:p>
                    <a:p>
                      <a:pPr algn="ctr"/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879271"/>
                  </a:ext>
                </a:extLst>
              </a:tr>
              <a:tr h="14376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os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infoga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textblob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Requests_tor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279412"/>
                  </a:ext>
                </a:extLst>
              </a:tr>
              <a:tr h="14376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re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Folium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matplotlib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scrapy</a:t>
                      </a:r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202663"/>
                  </a:ext>
                </a:extLst>
              </a:tr>
            </a:tbl>
          </a:graphicData>
        </a:graphic>
      </p:graphicFrame>
      <p:pic>
        <p:nvPicPr>
          <p:cNvPr id="6" name="Picture 5" descr="Build and Deploy Twitter Bots with Python, Tweepy and PythonAnywhere">
            <a:extLst>
              <a:ext uri="{FF2B5EF4-FFF2-40B4-BE49-F238E27FC236}">
                <a16:creationId xmlns:a16="http://schemas.microsoft.com/office/drawing/2014/main" id="{35FDD4D7-0129-44E4-9E72-03AB04F0BC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433378"/>
            <a:ext cx="17526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6437F04-C4FD-4DDE-8783-800392764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400" y="4152900"/>
            <a:ext cx="1752600" cy="70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Matplotlib Tutorial - javatpoint">
            <a:extLst>
              <a:ext uri="{FF2B5EF4-FFF2-40B4-BE49-F238E27FC236}">
                <a16:creationId xmlns:a16="http://schemas.microsoft.com/office/drawing/2014/main" id="{07206E46-7EC0-4F66-BEBF-26D88077F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1" y="82677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GitHub - sherlock-project/sherlock: 🔎 Hunt down social media accounts by  username across social networks">
            <a:extLst>
              <a:ext uri="{FF2B5EF4-FFF2-40B4-BE49-F238E27FC236}">
                <a16:creationId xmlns:a16="http://schemas.microsoft.com/office/drawing/2014/main" id="{35BADF05-877D-4562-8E21-8C5C571F6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1" y="5354955"/>
            <a:ext cx="1030288" cy="1033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32CDEA-D2D4-45CF-A1E3-70E026786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800" y="5482931"/>
            <a:ext cx="1600200" cy="799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A1E89946-0F09-4766-877D-79D8524846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1" y="6784904"/>
            <a:ext cx="914400" cy="84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26020A5E-5569-46CE-A310-E83BE141F6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6609" b="75850"/>
          <a:stretch/>
        </p:blipFill>
        <p:spPr bwMode="auto">
          <a:xfrm>
            <a:off x="6096000" y="7018474"/>
            <a:ext cx="2122857" cy="6396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2" descr="We School - Welingkar Education For Full Time Courses and Part-Time Courses in Mumbai and Bangalore">
            <a:extLst>
              <a:ext uri="{FF2B5EF4-FFF2-40B4-BE49-F238E27FC236}">
                <a16:creationId xmlns:a16="http://schemas.microsoft.com/office/drawing/2014/main" id="{FF6644E9-F8C3-4B40-B628-AEEDFDEAF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342900"/>
            <a:ext cx="3221958" cy="8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517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27" b="2578"/>
          <a:stretch>
            <a:fillRect/>
          </a:stretch>
        </p:blipFill>
        <p:spPr>
          <a:xfrm>
            <a:off x="3602221" y="495300"/>
            <a:ext cx="11571940" cy="952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2250B4-29B2-48F7-AB1B-DEEA43AA6721}"/>
              </a:ext>
            </a:extLst>
          </p:cNvPr>
          <p:cNvSpPr txBox="1"/>
          <p:nvPr/>
        </p:nvSpPr>
        <p:spPr>
          <a:xfrm>
            <a:off x="990600" y="1257300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MIND MAP</a:t>
            </a:r>
            <a:endParaRPr lang="en-IN" sz="4800" dirty="0"/>
          </a:p>
        </p:txBody>
      </p:sp>
      <p:pic>
        <p:nvPicPr>
          <p:cNvPr id="4" name="Picture 2" descr="We School - Welingkar Education For Full Time Courses and Part-Time Courses in Mumbai and Bangalore">
            <a:extLst>
              <a:ext uri="{FF2B5EF4-FFF2-40B4-BE49-F238E27FC236}">
                <a16:creationId xmlns:a16="http://schemas.microsoft.com/office/drawing/2014/main" id="{8FA0AD3C-9DA3-4552-89A9-F1BF17F79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342900"/>
            <a:ext cx="3221958" cy="8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6662" y="1705996"/>
            <a:ext cx="7306191" cy="737906"/>
            <a:chOff x="0" y="0"/>
            <a:chExt cx="3690051" cy="6758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90051" cy="675882"/>
            </a:xfrm>
            <a:custGeom>
              <a:avLst/>
              <a:gdLst/>
              <a:ahLst/>
              <a:cxnLst/>
              <a:rect l="l" t="t" r="r" b="b"/>
              <a:pathLst>
                <a:path w="3690051" h="675882">
                  <a:moveTo>
                    <a:pt x="3565591" y="675882"/>
                  </a:moveTo>
                  <a:lnTo>
                    <a:pt x="124460" y="675882"/>
                  </a:lnTo>
                  <a:cubicBezTo>
                    <a:pt x="55880" y="675882"/>
                    <a:pt x="0" y="620002"/>
                    <a:pt x="0" y="5514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551422"/>
                  </a:lnTo>
                  <a:cubicBezTo>
                    <a:pt x="3690051" y="620002"/>
                    <a:pt x="3634171" y="675882"/>
                    <a:pt x="3565591" y="675882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68541" y="4690866"/>
            <a:ext cx="7306190" cy="1138433"/>
            <a:chOff x="0" y="0"/>
            <a:chExt cx="369005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90051" cy="660400"/>
            </a:xfrm>
            <a:custGeom>
              <a:avLst/>
              <a:gdLst/>
              <a:ahLst/>
              <a:cxnLst/>
              <a:rect l="l" t="t" r="r" b="b"/>
              <a:pathLst>
                <a:path w="3690051" h="660400">
                  <a:moveTo>
                    <a:pt x="356559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535940"/>
                  </a:lnTo>
                  <a:cubicBezTo>
                    <a:pt x="3690051" y="604520"/>
                    <a:pt x="3634171" y="660400"/>
                    <a:pt x="3565591" y="660400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22611" y="6409210"/>
            <a:ext cx="7193524" cy="969299"/>
            <a:chOff x="0" y="0"/>
            <a:chExt cx="3690051" cy="6719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90051" cy="671985"/>
            </a:xfrm>
            <a:custGeom>
              <a:avLst/>
              <a:gdLst/>
              <a:ahLst/>
              <a:cxnLst/>
              <a:rect l="l" t="t" r="r" b="b"/>
              <a:pathLst>
                <a:path w="3690051" h="671985">
                  <a:moveTo>
                    <a:pt x="3565591" y="671985"/>
                  </a:moveTo>
                  <a:lnTo>
                    <a:pt x="124460" y="671985"/>
                  </a:lnTo>
                  <a:cubicBezTo>
                    <a:pt x="55880" y="671985"/>
                    <a:pt x="0" y="616105"/>
                    <a:pt x="0" y="5475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547525"/>
                  </a:lnTo>
                  <a:cubicBezTo>
                    <a:pt x="3690051" y="616105"/>
                    <a:pt x="3634171" y="671985"/>
                    <a:pt x="3565591" y="671985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37851" y="3065446"/>
            <a:ext cx="7036880" cy="1096800"/>
            <a:chOff x="0" y="0"/>
            <a:chExt cx="3690051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90051" cy="660400"/>
            </a:xfrm>
            <a:custGeom>
              <a:avLst/>
              <a:gdLst/>
              <a:ahLst/>
              <a:cxnLst/>
              <a:rect l="l" t="t" r="r" b="b"/>
              <a:pathLst>
                <a:path w="3690051" h="660400">
                  <a:moveTo>
                    <a:pt x="356559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535940"/>
                  </a:lnTo>
                  <a:cubicBezTo>
                    <a:pt x="3690051" y="604520"/>
                    <a:pt x="3634171" y="660400"/>
                    <a:pt x="3565591" y="660400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211261" y="2565033"/>
            <a:ext cx="354709" cy="58062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285959" y="4151042"/>
            <a:ext cx="354709" cy="58062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291565" y="5829299"/>
            <a:ext cx="354709" cy="58062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43000" y="1714499"/>
            <a:ext cx="6015094" cy="1195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2400">
                <a:solidFill>
                  <a:srgbClr val="FFFFFF"/>
                </a:solidFill>
                <a:latin typeface="Muli Regular"/>
              </a:rPr>
              <a:t>Data available in Posts/Tweets</a:t>
            </a:r>
          </a:p>
          <a:p>
            <a:pPr marL="0" lvl="0" indent="0">
              <a:lnSpc>
                <a:spcPts val="4969"/>
              </a:lnSpc>
            </a:pPr>
            <a:endParaRPr lang="en-US" sz="2400">
              <a:solidFill>
                <a:srgbClr val="FFFFFF"/>
              </a:solidFill>
              <a:latin typeface="Muli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59492" y="3191139"/>
            <a:ext cx="6015094" cy="554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969"/>
              </a:lnSpc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Scrape the data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3506" y="4850603"/>
            <a:ext cx="7747066" cy="553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969"/>
              </a:lnSpc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Access using API 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[Legally Available]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8744" y="6435387"/>
            <a:ext cx="6015094" cy="554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969"/>
              </a:lnSpc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Export Contact details to .csv</a:t>
            </a: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23F9ED2B-80BC-4EF2-8569-E5A69E5D5135}"/>
              </a:ext>
            </a:extLst>
          </p:cNvPr>
          <p:cNvGrpSpPr/>
          <p:nvPr/>
        </p:nvGrpSpPr>
        <p:grpSpPr>
          <a:xfrm>
            <a:off x="870436" y="7579328"/>
            <a:ext cx="3538619" cy="2364772"/>
            <a:chOff x="0" y="0"/>
            <a:chExt cx="2721283" cy="2902876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1E89E257-38BC-4575-82EB-76691E2B7B22}"/>
                </a:ext>
              </a:extLst>
            </p:cNvPr>
            <p:cNvSpPr/>
            <p:nvPr/>
          </p:nvSpPr>
          <p:spPr>
            <a:xfrm>
              <a:off x="0" y="0"/>
              <a:ext cx="2721283" cy="2902876"/>
            </a:xfrm>
            <a:custGeom>
              <a:avLst/>
              <a:gdLst/>
              <a:ahLst/>
              <a:cxnLst/>
              <a:rect l="l" t="t" r="r" b="b"/>
              <a:pathLst>
                <a:path w="2721283" h="2902876">
                  <a:moveTo>
                    <a:pt x="2596823" y="2902876"/>
                  </a:moveTo>
                  <a:lnTo>
                    <a:pt x="124460" y="2902876"/>
                  </a:lnTo>
                  <a:cubicBezTo>
                    <a:pt x="55880" y="2902876"/>
                    <a:pt x="0" y="2846996"/>
                    <a:pt x="0" y="27784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2778416"/>
                  </a:lnTo>
                  <a:cubicBezTo>
                    <a:pt x="2721283" y="2846996"/>
                    <a:pt x="2665403" y="2902876"/>
                    <a:pt x="2596823" y="2902876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20" name="Group 5">
            <a:extLst>
              <a:ext uri="{FF2B5EF4-FFF2-40B4-BE49-F238E27FC236}">
                <a16:creationId xmlns:a16="http://schemas.microsoft.com/office/drawing/2014/main" id="{EB0E9063-5F63-46D8-9B2F-B3FD26715703}"/>
              </a:ext>
            </a:extLst>
          </p:cNvPr>
          <p:cNvGrpSpPr/>
          <p:nvPr/>
        </p:nvGrpSpPr>
        <p:grpSpPr>
          <a:xfrm>
            <a:off x="868968" y="7579327"/>
            <a:ext cx="3538619" cy="1352833"/>
            <a:chOff x="0" y="0"/>
            <a:chExt cx="2721283" cy="1660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FAABBBB6-52CC-47A0-8ACB-63F5270B93A6}"/>
                </a:ext>
              </a:extLst>
            </p:cNvPr>
            <p:cNvSpPr/>
            <p:nvPr/>
          </p:nvSpPr>
          <p:spPr>
            <a:xfrm>
              <a:off x="0" y="0"/>
              <a:ext cx="2721283" cy="1660671"/>
            </a:xfrm>
            <a:custGeom>
              <a:avLst/>
              <a:gdLst/>
              <a:ahLst/>
              <a:cxnLst/>
              <a:rect l="l" t="t" r="r" b="b"/>
              <a:pathLst>
                <a:path w="2721283" h="1660671">
                  <a:moveTo>
                    <a:pt x="2596823" y="1660671"/>
                  </a:moveTo>
                  <a:lnTo>
                    <a:pt x="124460" y="1660671"/>
                  </a:lnTo>
                  <a:cubicBezTo>
                    <a:pt x="55880" y="1660671"/>
                    <a:pt x="0" y="1604791"/>
                    <a:pt x="0" y="15362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1536211"/>
                  </a:lnTo>
                  <a:cubicBezTo>
                    <a:pt x="2721283" y="1604791"/>
                    <a:pt x="2665403" y="1660671"/>
                    <a:pt x="2596823" y="1660671"/>
                  </a:cubicBezTo>
                  <a:close/>
                </a:path>
              </a:pathLst>
            </a:custGeom>
            <a:solidFill>
              <a:srgbClr val="A7D5FA"/>
            </a:solidFill>
          </p:spPr>
        </p:sp>
      </p:grpSp>
      <p:grpSp>
        <p:nvGrpSpPr>
          <p:cNvPr id="22" name="Group 7">
            <a:extLst>
              <a:ext uri="{FF2B5EF4-FFF2-40B4-BE49-F238E27FC236}">
                <a16:creationId xmlns:a16="http://schemas.microsoft.com/office/drawing/2014/main" id="{E99F48BB-4907-45ED-9EE3-2B5A5EC427A3}"/>
              </a:ext>
            </a:extLst>
          </p:cNvPr>
          <p:cNvGrpSpPr/>
          <p:nvPr/>
        </p:nvGrpSpPr>
        <p:grpSpPr>
          <a:xfrm>
            <a:off x="4283022" y="7579328"/>
            <a:ext cx="3538619" cy="2364772"/>
            <a:chOff x="0" y="0"/>
            <a:chExt cx="2721283" cy="2902876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9A60C226-729A-4245-B304-F3B394DA7BDF}"/>
                </a:ext>
              </a:extLst>
            </p:cNvPr>
            <p:cNvSpPr/>
            <p:nvPr/>
          </p:nvSpPr>
          <p:spPr>
            <a:xfrm>
              <a:off x="0" y="0"/>
              <a:ext cx="2721283" cy="2902876"/>
            </a:xfrm>
            <a:custGeom>
              <a:avLst/>
              <a:gdLst/>
              <a:ahLst/>
              <a:cxnLst/>
              <a:rect l="l" t="t" r="r" b="b"/>
              <a:pathLst>
                <a:path w="2721283" h="2902876">
                  <a:moveTo>
                    <a:pt x="2596823" y="2902876"/>
                  </a:moveTo>
                  <a:lnTo>
                    <a:pt x="124460" y="2902876"/>
                  </a:lnTo>
                  <a:cubicBezTo>
                    <a:pt x="55880" y="2902876"/>
                    <a:pt x="0" y="2846996"/>
                    <a:pt x="0" y="27784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2778416"/>
                  </a:lnTo>
                  <a:cubicBezTo>
                    <a:pt x="2721283" y="2846996"/>
                    <a:pt x="2665403" y="2902876"/>
                    <a:pt x="2596823" y="2902876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24" name="Group 9">
            <a:extLst>
              <a:ext uri="{FF2B5EF4-FFF2-40B4-BE49-F238E27FC236}">
                <a16:creationId xmlns:a16="http://schemas.microsoft.com/office/drawing/2014/main" id="{7305F11C-8071-4EE5-8CF6-B0260F342867}"/>
              </a:ext>
            </a:extLst>
          </p:cNvPr>
          <p:cNvGrpSpPr/>
          <p:nvPr/>
        </p:nvGrpSpPr>
        <p:grpSpPr>
          <a:xfrm>
            <a:off x="4283022" y="7579327"/>
            <a:ext cx="3538619" cy="1352833"/>
            <a:chOff x="0" y="0"/>
            <a:chExt cx="2721283" cy="1660671"/>
          </a:xfrm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415E69EC-0516-4191-A62D-9941DCFFF28A}"/>
                </a:ext>
              </a:extLst>
            </p:cNvPr>
            <p:cNvSpPr/>
            <p:nvPr/>
          </p:nvSpPr>
          <p:spPr>
            <a:xfrm>
              <a:off x="0" y="0"/>
              <a:ext cx="2721283" cy="1660671"/>
            </a:xfrm>
            <a:custGeom>
              <a:avLst/>
              <a:gdLst/>
              <a:ahLst/>
              <a:cxnLst/>
              <a:rect l="l" t="t" r="r" b="b"/>
              <a:pathLst>
                <a:path w="2721283" h="1660671">
                  <a:moveTo>
                    <a:pt x="2596823" y="1660671"/>
                  </a:moveTo>
                  <a:lnTo>
                    <a:pt x="124460" y="1660671"/>
                  </a:lnTo>
                  <a:cubicBezTo>
                    <a:pt x="55880" y="1660671"/>
                    <a:pt x="0" y="1604791"/>
                    <a:pt x="0" y="15362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1536211"/>
                  </a:lnTo>
                  <a:cubicBezTo>
                    <a:pt x="2721283" y="1604791"/>
                    <a:pt x="2665403" y="1660671"/>
                    <a:pt x="2596823" y="1660671"/>
                  </a:cubicBezTo>
                  <a:close/>
                </a:path>
              </a:pathLst>
            </a:custGeom>
            <a:solidFill>
              <a:srgbClr val="A7D5FA"/>
            </a:solidFill>
          </p:spPr>
        </p:sp>
      </p:grpSp>
      <p:grpSp>
        <p:nvGrpSpPr>
          <p:cNvPr id="26" name="Group 11">
            <a:extLst>
              <a:ext uri="{FF2B5EF4-FFF2-40B4-BE49-F238E27FC236}">
                <a16:creationId xmlns:a16="http://schemas.microsoft.com/office/drawing/2014/main" id="{181C48BD-0253-4977-B4A6-FAEA3F6945CF}"/>
              </a:ext>
            </a:extLst>
          </p:cNvPr>
          <p:cNvGrpSpPr/>
          <p:nvPr/>
        </p:nvGrpSpPr>
        <p:grpSpPr>
          <a:xfrm>
            <a:off x="7695608" y="7579328"/>
            <a:ext cx="3538619" cy="2364772"/>
            <a:chOff x="0" y="0"/>
            <a:chExt cx="2721283" cy="2902876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9646959A-DDBF-4735-9EE4-EFBC36323EC0}"/>
                </a:ext>
              </a:extLst>
            </p:cNvPr>
            <p:cNvSpPr/>
            <p:nvPr/>
          </p:nvSpPr>
          <p:spPr>
            <a:xfrm>
              <a:off x="0" y="0"/>
              <a:ext cx="2721283" cy="2902876"/>
            </a:xfrm>
            <a:custGeom>
              <a:avLst/>
              <a:gdLst/>
              <a:ahLst/>
              <a:cxnLst/>
              <a:rect l="l" t="t" r="r" b="b"/>
              <a:pathLst>
                <a:path w="2721283" h="2902876">
                  <a:moveTo>
                    <a:pt x="2596823" y="2902876"/>
                  </a:moveTo>
                  <a:lnTo>
                    <a:pt x="124460" y="2902876"/>
                  </a:lnTo>
                  <a:cubicBezTo>
                    <a:pt x="55880" y="2902876"/>
                    <a:pt x="0" y="2846996"/>
                    <a:pt x="0" y="27784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2778416"/>
                  </a:lnTo>
                  <a:cubicBezTo>
                    <a:pt x="2721283" y="2846996"/>
                    <a:pt x="2665403" y="2902876"/>
                    <a:pt x="2596823" y="2902876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28" name="Group 13">
            <a:extLst>
              <a:ext uri="{FF2B5EF4-FFF2-40B4-BE49-F238E27FC236}">
                <a16:creationId xmlns:a16="http://schemas.microsoft.com/office/drawing/2014/main" id="{79165007-FE24-460A-839E-DB9AD264AD95}"/>
              </a:ext>
            </a:extLst>
          </p:cNvPr>
          <p:cNvGrpSpPr/>
          <p:nvPr/>
        </p:nvGrpSpPr>
        <p:grpSpPr>
          <a:xfrm>
            <a:off x="7695608" y="7579327"/>
            <a:ext cx="3538619" cy="1352833"/>
            <a:chOff x="0" y="0"/>
            <a:chExt cx="2721283" cy="1660671"/>
          </a:xfrm>
        </p:grpSpPr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FF288CBA-5BF4-4888-9FF4-49714B25ACFE}"/>
                </a:ext>
              </a:extLst>
            </p:cNvPr>
            <p:cNvSpPr/>
            <p:nvPr/>
          </p:nvSpPr>
          <p:spPr>
            <a:xfrm>
              <a:off x="0" y="0"/>
              <a:ext cx="2721283" cy="1660671"/>
            </a:xfrm>
            <a:custGeom>
              <a:avLst/>
              <a:gdLst/>
              <a:ahLst/>
              <a:cxnLst/>
              <a:rect l="l" t="t" r="r" b="b"/>
              <a:pathLst>
                <a:path w="2721283" h="1660671">
                  <a:moveTo>
                    <a:pt x="2596823" y="1660671"/>
                  </a:moveTo>
                  <a:lnTo>
                    <a:pt x="124460" y="1660671"/>
                  </a:lnTo>
                  <a:cubicBezTo>
                    <a:pt x="55880" y="1660671"/>
                    <a:pt x="0" y="1604791"/>
                    <a:pt x="0" y="15362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1536211"/>
                  </a:lnTo>
                  <a:cubicBezTo>
                    <a:pt x="2721283" y="1604791"/>
                    <a:pt x="2665403" y="1660671"/>
                    <a:pt x="2596823" y="1660671"/>
                  </a:cubicBezTo>
                  <a:close/>
                </a:path>
              </a:pathLst>
            </a:custGeom>
            <a:solidFill>
              <a:srgbClr val="A7D5FA"/>
            </a:solidFill>
          </p:spPr>
        </p:sp>
      </p:grpSp>
      <p:sp>
        <p:nvSpPr>
          <p:cNvPr id="30" name="TextBox 15">
            <a:extLst>
              <a:ext uri="{FF2B5EF4-FFF2-40B4-BE49-F238E27FC236}">
                <a16:creationId xmlns:a16="http://schemas.microsoft.com/office/drawing/2014/main" id="{E6666244-607B-41B0-A927-B8FDEBB1C3B3}"/>
              </a:ext>
            </a:extLst>
          </p:cNvPr>
          <p:cNvSpPr txBox="1"/>
          <p:nvPr/>
        </p:nvSpPr>
        <p:spPr>
          <a:xfrm>
            <a:off x="8038399" y="7882874"/>
            <a:ext cx="2955574" cy="144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  <a:spcBef>
                <a:spcPct val="0"/>
              </a:spcBef>
            </a:pPr>
            <a:r>
              <a:rPr lang="en-US" spc="-29" dirty="0">
                <a:solidFill>
                  <a:srgbClr val="0048CD"/>
                </a:solidFill>
                <a:latin typeface="Inknut Antiqua Medium Bold"/>
              </a:rPr>
              <a:t>Mentions- </a:t>
            </a:r>
            <a:r>
              <a:rPr lang="en-US" spc="-29" dirty="0" err="1">
                <a:solidFill>
                  <a:srgbClr val="0048CD"/>
                </a:solidFill>
                <a:latin typeface="Inknut Antiqua Medium Bold"/>
              </a:rPr>
              <a:t>i.e</a:t>
            </a:r>
            <a:r>
              <a:rPr lang="en-US" spc="-29" dirty="0">
                <a:solidFill>
                  <a:srgbClr val="0048CD"/>
                </a:solidFill>
                <a:latin typeface="Inknut Antiqua Medium Bold"/>
              </a:rPr>
              <a:t> username, Website, Org</a:t>
            </a:r>
          </a:p>
        </p:txBody>
      </p:sp>
      <p:grpSp>
        <p:nvGrpSpPr>
          <p:cNvPr id="31" name="Group 16">
            <a:extLst>
              <a:ext uri="{FF2B5EF4-FFF2-40B4-BE49-F238E27FC236}">
                <a16:creationId xmlns:a16="http://schemas.microsoft.com/office/drawing/2014/main" id="{34B7E824-CB4F-4F83-9C16-7BFAE3749444}"/>
              </a:ext>
            </a:extLst>
          </p:cNvPr>
          <p:cNvGrpSpPr/>
          <p:nvPr/>
        </p:nvGrpSpPr>
        <p:grpSpPr>
          <a:xfrm>
            <a:off x="11108194" y="7579328"/>
            <a:ext cx="3538619" cy="2364772"/>
            <a:chOff x="0" y="0"/>
            <a:chExt cx="2721283" cy="2902876"/>
          </a:xfrm>
        </p:grpSpPr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5C42275D-7241-46D1-971E-88413D927235}"/>
                </a:ext>
              </a:extLst>
            </p:cNvPr>
            <p:cNvSpPr/>
            <p:nvPr/>
          </p:nvSpPr>
          <p:spPr>
            <a:xfrm>
              <a:off x="0" y="0"/>
              <a:ext cx="2721283" cy="2902876"/>
            </a:xfrm>
            <a:custGeom>
              <a:avLst/>
              <a:gdLst/>
              <a:ahLst/>
              <a:cxnLst/>
              <a:rect l="l" t="t" r="r" b="b"/>
              <a:pathLst>
                <a:path w="2721283" h="2902876">
                  <a:moveTo>
                    <a:pt x="2596823" y="2902876"/>
                  </a:moveTo>
                  <a:lnTo>
                    <a:pt x="124460" y="2902876"/>
                  </a:lnTo>
                  <a:cubicBezTo>
                    <a:pt x="55880" y="2902876"/>
                    <a:pt x="0" y="2846996"/>
                    <a:pt x="0" y="27784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2778416"/>
                  </a:lnTo>
                  <a:cubicBezTo>
                    <a:pt x="2721283" y="2846996"/>
                    <a:pt x="2665403" y="2902876"/>
                    <a:pt x="2596823" y="2902876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33" name="Group 18">
            <a:extLst>
              <a:ext uri="{FF2B5EF4-FFF2-40B4-BE49-F238E27FC236}">
                <a16:creationId xmlns:a16="http://schemas.microsoft.com/office/drawing/2014/main" id="{CBD86DB5-2EE5-48E0-9189-3E7B29CEDCDF}"/>
              </a:ext>
            </a:extLst>
          </p:cNvPr>
          <p:cNvGrpSpPr/>
          <p:nvPr/>
        </p:nvGrpSpPr>
        <p:grpSpPr>
          <a:xfrm>
            <a:off x="11108194" y="7579327"/>
            <a:ext cx="3538619" cy="1352833"/>
            <a:chOff x="0" y="0"/>
            <a:chExt cx="2721283" cy="1660671"/>
          </a:xfrm>
        </p:grpSpPr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FFA85F8A-1B34-429C-9F08-4C279F696A37}"/>
                </a:ext>
              </a:extLst>
            </p:cNvPr>
            <p:cNvSpPr/>
            <p:nvPr/>
          </p:nvSpPr>
          <p:spPr>
            <a:xfrm>
              <a:off x="0" y="0"/>
              <a:ext cx="2721283" cy="1660671"/>
            </a:xfrm>
            <a:custGeom>
              <a:avLst/>
              <a:gdLst/>
              <a:ahLst/>
              <a:cxnLst/>
              <a:rect l="l" t="t" r="r" b="b"/>
              <a:pathLst>
                <a:path w="2721283" h="1660671">
                  <a:moveTo>
                    <a:pt x="2596823" y="1660671"/>
                  </a:moveTo>
                  <a:lnTo>
                    <a:pt x="124460" y="1660671"/>
                  </a:lnTo>
                  <a:cubicBezTo>
                    <a:pt x="55880" y="1660671"/>
                    <a:pt x="0" y="1604791"/>
                    <a:pt x="0" y="15362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1536211"/>
                  </a:lnTo>
                  <a:cubicBezTo>
                    <a:pt x="2721283" y="1604791"/>
                    <a:pt x="2665403" y="1660671"/>
                    <a:pt x="2596823" y="1660671"/>
                  </a:cubicBezTo>
                  <a:close/>
                </a:path>
              </a:pathLst>
            </a:custGeom>
            <a:solidFill>
              <a:srgbClr val="A7D5FA"/>
            </a:solidFill>
          </p:spPr>
        </p:sp>
      </p:grpSp>
      <p:sp>
        <p:nvSpPr>
          <p:cNvPr id="35" name="TextBox 20">
            <a:extLst>
              <a:ext uri="{FF2B5EF4-FFF2-40B4-BE49-F238E27FC236}">
                <a16:creationId xmlns:a16="http://schemas.microsoft.com/office/drawing/2014/main" id="{9502D1A6-D4E5-426C-B5BA-5D6BEAA338B6}"/>
              </a:ext>
            </a:extLst>
          </p:cNvPr>
          <p:cNvSpPr txBox="1"/>
          <p:nvPr/>
        </p:nvSpPr>
        <p:spPr>
          <a:xfrm>
            <a:off x="11450985" y="7882875"/>
            <a:ext cx="2955574" cy="444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  <a:spcBef>
                <a:spcPct val="0"/>
              </a:spcBef>
            </a:pPr>
            <a:r>
              <a:rPr lang="en-US" spc="-29">
                <a:solidFill>
                  <a:srgbClr val="0048CD"/>
                </a:solidFill>
                <a:latin typeface="Inknut Antiqua Medium Bold"/>
              </a:rPr>
              <a:t>Likes </a:t>
            </a:r>
          </a:p>
        </p:txBody>
      </p:sp>
      <p:grpSp>
        <p:nvGrpSpPr>
          <p:cNvPr id="36" name="Group 21">
            <a:extLst>
              <a:ext uri="{FF2B5EF4-FFF2-40B4-BE49-F238E27FC236}">
                <a16:creationId xmlns:a16="http://schemas.microsoft.com/office/drawing/2014/main" id="{82259B29-337D-4BF7-BCDC-22531657EFB2}"/>
              </a:ext>
            </a:extLst>
          </p:cNvPr>
          <p:cNvGrpSpPr/>
          <p:nvPr/>
        </p:nvGrpSpPr>
        <p:grpSpPr>
          <a:xfrm>
            <a:off x="14520780" y="7579328"/>
            <a:ext cx="3538619" cy="2364772"/>
            <a:chOff x="0" y="0"/>
            <a:chExt cx="2721283" cy="2902876"/>
          </a:xfrm>
        </p:grpSpPr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5929B9CB-58D2-4DC8-92F1-99571BA2E2A8}"/>
                </a:ext>
              </a:extLst>
            </p:cNvPr>
            <p:cNvSpPr/>
            <p:nvPr/>
          </p:nvSpPr>
          <p:spPr>
            <a:xfrm>
              <a:off x="0" y="0"/>
              <a:ext cx="2721283" cy="2902876"/>
            </a:xfrm>
            <a:custGeom>
              <a:avLst/>
              <a:gdLst/>
              <a:ahLst/>
              <a:cxnLst/>
              <a:rect l="l" t="t" r="r" b="b"/>
              <a:pathLst>
                <a:path w="2721283" h="2902876">
                  <a:moveTo>
                    <a:pt x="2596823" y="2902876"/>
                  </a:moveTo>
                  <a:lnTo>
                    <a:pt x="124460" y="2902876"/>
                  </a:lnTo>
                  <a:cubicBezTo>
                    <a:pt x="55880" y="2902876"/>
                    <a:pt x="0" y="2846996"/>
                    <a:pt x="0" y="27784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2778416"/>
                  </a:lnTo>
                  <a:cubicBezTo>
                    <a:pt x="2721283" y="2846996"/>
                    <a:pt x="2665403" y="2902876"/>
                    <a:pt x="2596823" y="2902876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E38730AF-AB7E-494B-A0AD-22C77C62961A}"/>
              </a:ext>
            </a:extLst>
          </p:cNvPr>
          <p:cNvGrpSpPr/>
          <p:nvPr/>
        </p:nvGrpSpPr>
        <p:grpSpPr>
          <a:xfrm>
            <a:off x="14520780" y="7579327"/>
            <a:ext cx="3538619" cy="1352833"/>
            <a:chOff x="0" y="0"/>
            <a:chExt cx="2721283" cy="1660671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FD8F7F54-4C78-406F-9B29-14F15948E631}"/>
                </a:ext>
              </a:extLst>
            </p:cNvPr>
            <p:cNvSpPr/>
            <p:nvPr/>
          </p:nvSpPr>
          <p:spPr>
            <a:xfrm>
              <a:off x="0" y="0"/>
              <a:ext cx="2721283" cy="1660671"/>
            </a:xfrm>
            <a:custGeom>
              <a:avLst/>
              <a:gdLst/>
              <a:ahLst/>
              <a:cxnLst/>
              <a:rect l="l" t="t" r="r" b="b"/>
              <a:pathLst>
                <a:path w="2721283" h="1660671">
                  <a:moveTo>
                    <a:pt x="2596823" y="1660671"/>
                  </a:moveTo>
                  <a:lnTo>
                    <a:pt x="124460" y="1660671"/>
                  </a:lnTo>
                  <a:cubicBezTo>
                    <a:pt x="55880" y="1660671"/>
                    <a:pt x="0" y="1604791"/>
                    <a:pt x="0" y="15362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1536211"/>
                  </a:lnTo>
                  <a:cubicBezTo>
                    <a:pt x="2721283" y="1604791"/>
                    <a:pt x="2665403" y="1660671"/>
                    <a:pt x="2596823" y="1660671"/>
                  </a:cubicBezTo>
                  <a:close/>
                </a:path>
              </a:pathLst>
            </a:custGeom>
            <a:solidFill>
              <a:srgbClr val="A7D5FA"/>
            </a:solidFill>
          </p:spPr>
        </p:sp>
      </p:grpSp>
      <p:sp>
        <p:nvSpPr>
          <p:cNvPr id="40" name="TextBox 25">
            <a:extLst>
              <a:ext uri="{FF2B5EF4-FFF2-40B4-BE49-F238E27FC236}">
                <a16:creationId xmlns:a16="http://schemas.microsoft.com/office/drawing/2014/main" id="{032D71BC-42D7-4647-ABDA-4DB0D5B893EB}"/>
              </a:ext>
            </a:extLst>
          </p:cNvPr>
          <p:cNvSpPr txBox="1"/>
          <p:nvPr/>
        </p:nvSpPr>
        <p:spPr>
          <a:xfrm>
            <a:off x="14750558" y="7699717"/>
            <a:ext cx="2955574" cy="94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  <a:spcBef>
                <a:spcPct val="0"/>
              </a:spcBef>
            </a:pPr>
            <a:r>
              <a:rPr lang="en-US" spc="-29">
                <a:solidFill>
                  <a:srgbClr val="0048CD"/>
                </a:solidFill>
                <a:latin typeface="Inknut Antiqua Medium Bold"/>
              </a:rPr>
              <a:t>Location-   where account created  </a:t>
            </a:r>
          </a:p>
        </p:txBody>
      </p:sp>
      <p:sp>
        <p:nvSpPr>
          <p:cNvPr id="41" name="TextBox 26">
            <a:extLst>
              <a:ext uri="{FF2B5EF4-FFF2-40B4-BE49-F238E27FC236}">
                <a16:creationId xmlns:a16="http://schemas.microsoft.com/office/drawing/2014/main" id="{EADA59C1-A943-4987-961B-33B009567420}"/>
              </a:ext>
            </a:extLst>
          </p:cNvPr>
          <p:cNvSpPr txBox="1"/>
          <p:nvPr/>
        </p:nvSpPr>
        <p:spPr>
          <a:xfrm>
            <a:off x="1100214" y="7882875"/>
            <a:ext cx="2955574" cy="444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  <a:spcBef>
                <a:spcPct val="0"/>
              </a:spcBef>
            </a:pPr>
            <a:r>
              <a:rPr lang="en-US" spc="-29">
                <a:solidFill>
                  <a:srgbClr val="0048CD"/>
                </a:solidFill>
                <a:latin typeface="Inknut Antiqua Medium Bold"/>
              </a:rPr>
              <a:t>Email id </a:t>
            </a:r>
          </a:p>
        </p:txBody>
      </p:sp>
      <p:sp>
        <p:nvSpPr>
          <p:cNvPr id="42" name="TextBox 27">
            <a:extLst>
              <a:ext uri="{FF2B5EF4-FFF2-40B4-BE49-F238E27FC236}">
                <a16:creationId xmlns:a16="http://schemas.microsoft.com/office/drawing/2014/main" id="{A8BF9C61-967A-40FB-B3E7-14964FAED20F}"/>
              </a:ext>
            </a:extLst>
          </p:cNvPr>
          <p:cNvSpPr txBox="1"/>
          <p:nvPr/>
        </p:nvSpPr>
        <p:spPr>
          <a:xfrm>
            <a:off x="4625813" y="7882875"/>
            <a:ext cx="2955574" cy="444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  <a:spcBef>
                <a:spcPct val="0"/>
              </a:spcBef>
            </a:pPr>
            <a:r>
              <a:rPr lang="en-US" spc="-29">
                <a:solidFill>
                  <a:srgbClr val="0048CD"/>
                </a:solidFill>
                <a:latin typeface="Inknut Antiqua Medium Bold"/>
              </a:rPr>
              <a:t>Contact #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864EBA-20D9-46E9-B9E5-381DBC80835F}"/>
              </a:ext>
            </a:extLst>
          </p:cNvPr>
          <p:cNvSpPr txBox="1"/>
          <p:nvPr/>
        </p:nvSpPr>
        <p:spPr>
          <a:xfrm>
            <a:off x="7973333" y="504662"/>
            <a:ext cx="8731562" cy="10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6000" spc="-80" dirty="0">
                <a:solidFill>
                  <a:srgbClr val="000000"/>
                </a:solidFill>
                <a:latin typeface="Cormorant Garamond Medium"/>
              </a:rPr>
              <a:t>Method 1</a:t>
            </a:r>
          </a:p>
        </p:txBody>
      </p:sp>
      <p:pic>
        <p:nvPicPr>
          <p:cNvPr id="44" name="Picture 2" descr="We School - Welingkar Education For Full Time Courses and Part-Time Courses in Mumbai and Bangalore">
            <a:extLst>
              <a:ext uri="{FF2B5EF4-FFF2-40B4-BE49-F238E27FC236}">
                <a16:creationId xmlns:a16="http://schemas.microsoft.com/office/drawing/2014/main" id="{1340839F-0F15-4A5E-AF21-90C31D74E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342900"/>
            <a:ext cx="3221958" cy="8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34812" y="3033300"/>
            <a:ext cx="220950" cy="36167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34812" y="3850261"/>
            <a:ext cx="220950" cy="36167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34812" y="4667222"/>
            <a:ext cx="220950" cy="36167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34812" y="5455609"/>
            <a:ext cx="220950" cy="36167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34812" y="6836734"/>
            <a:ext cx="220950" cy="36167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34812" y="7663220"/>
            <a:ext cx="220950" cy="36167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62782">
            <a:off x="6697586" y="8636805"/>
            <a:ext cx="220950" cy="36167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71131">
            <a:off x="8936466" y="8627280"/>
            <a:ext cx="220950" cy="36167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225983" y="2549437"/>
            <a:ext cx="13836033" cy="48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5"/>
              </a:lnSpc>
            </a:pPr>
            <a:r>
              <a:rPr lang="en-US" sz="2799">
                <a:solidFill>
                  <a:srgbClr val="0048CD"/>
                </a:solidFill>
                <a:latin typeface="Muli Regular"/>
              </a:rPr>
              <a:t>Data available on websites/blogs/ articles (present in bio)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90848" y="4154785"/>
            <a:ext cx="14306303" cy="48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5"/>
              </a:lnSpc>
            </a:pPr>
            <a:r>
              <a:rPr lang="en-US" sz="2799">
                <a:solidFill>
                  <a:srgbClr val="0048CD"/>
                </a:solidFill>
                <a:latin typeface="Muli Regular"/>
              </a:rPr>
              <a:t>Identify emails, contacts, some other organization/entity information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90848" y="4911094"/>
            <a:ext cx="14306303" cy="48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5"/>
              </a:lnSpc>
            </a:pPr>
            <a:r>
              <a:rPr lang="en-US" sz="2799">
                <a:solidFill>
                  <a:srgbClr val="0048CD"/>
                </a:solidFill>
                <a:latin typeface="Muli Regular"/>
              </a:rPr>
              <a:t>Identify emails, contacts, some other organization/entity information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82907" y="5760133"/>
            <a:ext cx="15122186" cy="988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sz="2799">
                <a:solidFill>
                  <a:srgbClr val="0048CD"/>
                </a:solidFill>
                <a:latin typeface="Muli Regular"/>
              </a:rPr>
              <a:t>Extract account usernames across different social media a/cs using </a:t>
            </a:r>
          </a:p>
          <a:p>
            <a:pPr marL="0" lvl="0" indent="0" algn="ctr">
              <a:lnSpc>
                <a:spcPts val="3975"/>
              </a:lnSpc>
            </a:pPr>
            <a:r>
              <a:rPr lang="en-US" sz="2799">
                <a:solidFill>
                  <a:srgbClr val="0048CD"/>
                </a:solidFill>
                <a:latin typeface="Muli Regular"/>
              </a:rPr>
              <a:t>sherlock library in python and check email id and phone #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55814" y="7141258"/>
            <a:ext cx="3460697" cy="48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5"/>
              </a:lnSpc>
            </a:pPr>
            <a:r>
              <a:rPr lang="en-US" sz="2799">
                <a:solidFill>
                  <a:srgbClr val="0048CD"/>
                </a:solidFill>
                <a:latin typeface="Muli Regular"/>
              </a:rPr>
              <a:t>Contact details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52357" y="8950256"/>
            <a:ext cx="1098497" cy="48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75"/>
              </a:lnSpc>
            </a:pPr>
            <a:r>
              <a:rPr lang="en-US" sz="2799">
                <a:solidFill>
                  <a:srgbClr val="0048CD"/>
                </a:solidFill>
                <a:latin typeface="Muli Regular"/>
              </a:rPr>
              <a:t>VPN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46941" y="8953238"/>
            <a:ext cx="2698697" cy="48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75"/>
              </a:lnSpc>
            </a:pPr>
            <a:r>
              <a:rPr lang="en-US" sz="2799" dirty="0">
                <a:solidFill>
                  <a:srgbClr val="0048CD"/>
                </a:solidFill>
                <a:latin typeface="Muli Regular"/>
              </a:rPr>
              <a:t>ISP address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90848" y="7967745"/>
            <a:ext cx="14482655" cy="48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5"/>
              </a:lnSpc>
            </a:pPr>
            <a:r>
              <a:rPr lang="en-US" sz="2799">
                <a:solidFill>
                  <a:srgbClr val="0048CD"/>
                </a:solidFill>
                <a:latin typeface="Muli Regular"/>
              </a:rPr>
              <a:t>Extract IP address from email id and phone # using Infoga library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27154" y="3337824"/>
            <a:ext cx="6918017" cy="48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5"/>
              </a:lnSpc>
            </a:pPr>
            <a:r>
              <a:rPr lang="en-US" sz="2799">
                <a:solidFill>
                  <a:srgbClr val="0048CD"/>
                </a:solidFill>
                <a:latin typeface="Muli Regular"/>
              </a:rPr>
              <a:t>Scrape the content of these links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E12F2E-B729-4833-90F8-14CAFEC17537}"/>
              </a:ext>
            </a:extLst>
          </p:cNvPr>
          <p:cNvSpPr txBox="1"/>
          <p:nvPr/>
        </p:nvSpPr>
        <p:spPr>
          <a:xfrm>
            <a:off x="7973333" y="504662"/>
            <a:ext cx="8731562" cy="10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6000" spc="-80" dirty="0">
                <a:solidFill>
                  <a:srgbClr val="000000"/>
                </a:solidFill>
                <a:latin typeface="Cormorant Garamond Medium"/>
              </a:rPr>
              <a:t>Method 2</a:t>
            </a: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952AFF17-9EDF-4AD6-BD0A-06887DEB3A6F}"/>
              </a:ext>
            </a:extLst>
          </p:cNvPr>
          <p:cNvSpPr txBox="1"/>
          <p:nvPr/>
        </p:nvSpPr>
        <p:spPr>
          <a:xfrm>
            <a:off x="4721043" y="8950256"/>
            <a:ext cx="2698697" cy="48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75"/>
              </a:lnSpc>
            </a:pPr>
            <a:r>
              <a:rPr lang="en-US" sz="2799" dirty="0">
                <a:solidFill>
                  <a:srgbClr val="0048CD"/>
                </a:solidFill>
                <a:latin typeface="Muli Regular"/>
              </a:rPr>
              <a:t>Geo Location</a:t>
            </a: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C72C1E26-6A61-4881-9C15-E5CF31F6ED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62782">
            <a:off x="7840586" y="8602644"/>
            <a:ext cx="220950" cy="361674"/>
          </a:xfrm>
          <a:prstGeom prst="rect">
            <a:avLst/>
          </a:prstGeom>
        </p:spPr>
      </p:pic>
      <p:pic>
        <p:nvPicPr>
          <p:cNvPr id="23" name="Picture 2" descr="We School - Welingkar Education For Full Time Courses and Part-Time Courses in Mumbai and Bangalore">
            <a:extLst>
              <a:ext uri="{FF2B5EF4-FFF2-40B4-BE49-F238E27FC236}">
                <a16:creationId xmlns:a16="http://schemas.microsoft.com/office/drawing/2014/main" id="{284ED13E-0B64-48CA-83F9-A424CFDB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342900"/>
            <a:ext cx="3221958" cy="8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E36F7-21C2-4F19-AEF4-D336A1D3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2101215"/>
            <a:ext cx="18126075" cy="8162925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2A5CA10F-A8AC-453A-8A96-3555CCEBFAF0}"/>
              </a:ext>
            </a:extLst>
          </p:cNvPr>
          <p:cNvSpPr txBox="1"/>
          <p:nvPr/>
        </p:nvSpPr>
        <p:spPr>
          <a:xfrm>
            <a:off x="762000" y="1095375"/>
            <a:ext cx="16992600" cy="1138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80" dirty="0">
                <a:solidFill>
                  <a:srgbClr val="000000"/>
                </a:solidFill>
                <a:latin typeface="Cormorant Garamond Medium"/>
              </a:rPr>
              <a:t>Location on Map using Geocoder in Python</a:t>
            </a:r>
          </a:p>
        </p:txBody>
      </p:sp>
      <p:pic>
        <p:nvPicPr>
          <p:cNvPr id="5" name="Picture 2" descr="We School - Welingkar Education For Full Time Courses and Part-Time Courses in Mumbai and Bangalore">
            <a:extLst>
              <a:ext uri="{FF2B5EF4-FFF2-40B4-BE49-F238E27FC236}">
                <a16:creationId xmlns:a16="http://schemas.microsoft.com/office/drawing/2014/main" id="{B2BB3E5E-23F3-4647-9310-A2B6CD0A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342900"/>
            <a:ext cx="3221958" cy="8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279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28273" y="4497705"/>
            <a:ext cx="9631454" cy="137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spc="-96">
                <a:solidFill>
                  <a:srgbClr val="000000"/>
                </a:solidFill>
                <a:latin typeface="Cormorant Garamond Medium"/>
              </a:rPr>
              <a:t>Thank you</a:t>
            </a:r>
          </a:p>
        </p:txBody>
      </p:sp>
      <p:pic>
        <p:nvPicPr>
          <p:cNvPr id="4" name="Picture 2" descr="We School - Welingkar Education For Full Time Courses and Part-Time Courses in Mumbai and Bangalore">
            <a:extLst>
              <a:ext uri="{FF2B5EF4-FFF2-40B4-BE49-F238E27FC236}">
                <a16:creationId xmlns:a16="http://schemas.microsoft.com/office/drawing/2014/main" id="{617DDD2E-F668-4CC2-8818-08C3AD11C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342900"/>
            <a:ext cx="3221958" cy="8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7268" y="2864320"/>
            <a:ext cx="14753464" cy="297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Cardo Bold"/>
              </a:rPr>
              <a:t>Terrorists often create social media accounts for terror recruitment. In a lot of cases, they use real phone numbers and/or email addresses for registering these accounts so as to be able to directly communicate with potential recruits. Build a solution that is able to extract the phone number and/ or email address used to set up such social media accounts. Profile URL(s) shall be supplied as an input parameter.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Cardo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767268" y="2475607"/>
            <a:ext cx="1389452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75203" y="4966120"/>
            <a:ext cx="6125651" cy="509439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7268" y="1095375"/>
            <a:ext cx="13548932" cy="1133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INTL-DA-16 </a:t>
            </a:r>
            <a:r>
              <a:rPr lang="en-US" sz="8000" spc="-80" dirty="0">
                <a:solidFill>
                  <a:srgbClr val="000000"/>
                </a:solidFill>
                <a:latin typeface="Cormorant Garamond Medium"/>
              </a:rPr>
              <a:t>Problem Statement</a:t>
            </a:r>
          </a:p>
        </p:txBody>
      </p:sp>
      <p:pic>
        <p:nvPicPr>
          <p:cNvPr id="7" name="Picture 2" descr="We School - Welingkar Education For Full Time Courses and Part-Time Courses in Mumbai and Bangalore">
            <a:extLst>
              <a:ext uri="{FF2B5EF4-FFF2-40B4-BE49-F238E27FC236}">
                <a16:creationId xmlns:a16="http://schemas.microsoft.com/office/drawing/2014/main" id="{45DBEB93-8BD8-4CDB-B84D-38DA09A0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342900"/>
            <a:ext cx="3221958" cy="8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7268" y="1095375"/>
            <a:ext cx="13015532" cy="1138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80" dirty="0">
                <a:solidFill>
                  <a:srgbClr val="000000"/>
                </a:solidFill>
                <a:latin typeface="Cormorant Garamond Medium"/>
              </a:rPr>
              <a:t>Tech Stack</a:t>
            </a:r>
          </a:p>
        </p:txBody>
      </p:sp>
      <p:sp>
        <p:nvSpPr>
          <p:cNvPr id="3" name="AutoShape 3"/>
          <p:cNvSpPr/>
          <p:nvPr/>
        </p:nvSpPr>
        <p:spPr>
          <a:xfrm>
            <a:off x="1767268" y="2475607"/>
            <a:ext cx="1389452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767268" y="2620653"/>
            <a:ext cx="14753464" cy="1081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000000"/>
                </a:solidFill>
                <a:latin typeface="Cardo"/>
              </a:rPr>
              <a:t>Streamlit.io</a:t>
            </a:r>
          </a:p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000000"/>
                </a:solidFill>
                <a:latin typeface="Cardo"/>
              </a:rPr>
              <a:t>	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99569AD-7AA0-4B8A-BC54-E990D0289236}"/>
              </a:ext>
            </a:extLst>
          </p:cNvPr>
          <p:cNvGraphicFramePr>
            <a:graphicFrameLocks noGrp="1"/>
          </p:cNvGraphicFramePr>
          <p:nvPr/>
        </p:nvGraphicFramePr>
        <p:xfrm>
          <a:off x="1600200" y="3771898"/>
          <a:ext cx="14325600" cy="5619271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2955880035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1194970798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925063736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902320649"/>
                    </a:ext>
                  </a:extLst>
                </a:gridCol>
              </a:tblGrid>
              <a:tr h="735534">
                <a:tc gridSpan="3">
                  <a:txBody>
                    <a:bodyPr/>
                    <a:lstStyle/>
                    <a:p>
                      <a:pPr algn="l"/>
                      <a:r>
                        <a:rPr lang="en-US" sz="3200" dirty="0"/>
                        <a:t>Python libraries</a:t>
                      </a:r>
                      <a:endParaRPr lang="en-IN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b="0" dirty="0">
                          <a:latin typeface="Cardo" panose="020B0604020202020204" charset="-79"/>
                          <a:ea typeface="Cardo" panose="020B0604020202020204" charset="-79"/>
                          <a:cs typeface="Cardo" panose="020B0604020202020204" charset="-79"/>
                        </a:rPr>
                        <a:t>Pandas</a:t>
                      </a:r>
                      <a:endParaRPr lang="en-IN" sz="3200" b="0" dirty="0">
                        <a:latin typeface="Cardo" panose="020B0604020202020204" charset="-79"/>
                        <a:ea typeface="Cardo" panose="020B0604020202020204" charset="-79"/>
                        <a:cs typeface="Cardo" panose="020B0604020202020204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631698"/>
                  </a:ext>
                </a:extLst>
              </a:tr>
              <a:tr h="1354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Cardo"/>
                        </a:rPr>
                        <a:t>tweepy</a:t>
                      </a:r>
                      <a:endParaRPr lang="en-US" sz="3200" dirty="0">
                        <a:solidFill>
                          <a:srgbClr val="000000"/>
                        </a:solidFill>
                        <a:latin typeface="Cardo"/>
                      </a:endParaRP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sherlock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folium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geocoder</a:t>
                      </a:r>
                    </a:p>
                    <a:p>
                      <a:pPr algn="l"/>
                      <a:endParaRPr lang="en-US" sz="3200" dirty="0">
                        <a:solidFill>
                          <a:srgbClr val="000000"/>
                        </a:solidFill>
                        <a:latin typeface="Cardo"/>
                      </a:endParaRP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24211"/>
                  </a:ext>
                </a:extLst>
              </a:tr>
              <a:tr h="1354930">
                <a:tc>
                  <a:txBody>
                    <a:bodyPr/>
                    <a:lstStyle/>
                    <a:p>
                      <a:pPr algn="l"/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Cardo"/>
                        </a:rPr>
                        <a:t>textBlob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matplotlib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 err="1"/>
                        <a:t>os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beautiful soup 4 (bs4)</a:t>
                      </a:r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54038"/>
                  </a:ext>
                </a:extLst>
              </a:tr>
              <a:tr h="19743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requests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regular expressions (re)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Cardo"/>
                        </a:rPr>
                        <a:t>requests_tor</a:t>
                      </a:r>
                      <a:endParaRPr lang="en-US" sz="3200" dirty="0">
                        <a:solidFill>
                          <a:srgbClr val="000000"/>
                        </a:solidFill>
                        <a:latin typeface="Cardo"/>
                      </a:endParaRP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Cardo"/>
                        </a:rPr>
                        <a:t>infoga</a:t>
                      </a:r>
                      <a:endParaRPr lang="en-US" sz="3200" dirty="0">
                        <a:solidFill>
                          <a:srgbClr val="000000"/>
                        </a:solidFill>
                        <a:latin typeface="Cardo"/>
                      </a:endParaRP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2340"/>
                  </a:ext>
                </a:extLst>
              </a:tr>
            </a:tbl>
          </a:graphicData>
        </a:graphic>
      </p:graphicFrame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1D62827-CA98-409B-81E7-D8A20723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593" y="3771898"/>
            <a:ext cx="1600200" cy="64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Matplotlib Tutorial - javatpoint">
            <a:extLst>
              <a:ext uri="{FF2B5EF4-FFF2-40B4-BE49-F238E27FC236}">
                <a16:creationId xmlns:a16="http://schemas.microsoft.com/office/drawing/2014/main" id="{2C107683-ED9C-44D2-8B15-AC89122CD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38" y="6098760"/>
            <a:ext cx="1228464" cy="122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GitHub - sherlock-project/sherlock: 🔎 Hunt down social media accounts by  username across social networks">
            <a:extLst>
              <a:ext uri="{FF2B5EF4-FFF2-40B4-BE49-F238E27FC236}">
                <a16:creationId xmlns:a16="http://schemas.microsoft.com/office/drawing/2014/main" id="{D4C686CC-EA59-458A-9168-DF451CCA1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48" y="4474104"/>
            <a:ext cx="1600199" cy="160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C53C847-48E4-4131-BCCA-1AFB39258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008" y="5105568"/>
            <a:ext cx="1600200" cy="799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A2BF126-9DA0-4BE9-A300-A4FFA97831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860" y="6098760"/>
            <a:ext cx="1600254" cy="122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Build and Deploy Twitter Bots with Python, Tweepy and PythonAnywhere">
            <a:extLst>
              <a:ext uri="{FF2B5EF4-FFF2-40B4-BE49-F238E27FC236}">
                <a16:creationId xmlns:a16="http://schemas.microsoft.com/office/drawing/2014/main" id="{CDBA9DF0-90AB-4065-897B-EDC0D38F2D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416" y="4805302"/>
            <a:ext cx="1600255" cy="799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CE6A01-A09A-48F8-BA80-57FB3EADDB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969" y="2620653"/>
            <a:ext cx="884237" cy="495709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37BD9F25-979A-4E13-B45F-C51BBEBE0D7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6609" b="75850"/>
          <a:stretch/>
        </p:blipFill>
        <p:spPr bwMode="auto">
          <a:xfrm>
            <a:off x="12387839" y="8106381"/>
            <a:ext cx="3441945" cy="10370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0FC1C8-BCA9-4DD7-B56D-17C4B44647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31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C0F8E-6192-4E89-B983-5771B414E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8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4BA69B-BD9E-467D-9C66-4F45C74DF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328E3B-4070-427B-A852-4983616C2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79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E6F60-137F-443B-B5F7-F2B07248C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14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7268" y="1095375"/>
            <a:ext cx="13015532" cy="1138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80" dirty="0">
                <a:solidFill>
                  <a:srgbClr val="000000"/>
                </a:solidFill>
                <a:latin typeface="Cormorant Garamond Medium"/>
              </a:rPr>
              <a:t>Tech Stack</a:t>
            </a:r>
          </a:p>
        </p:txBody>
      </p:sp>
      <p:sp>
        <p:nvSpPr>
          <p:cNvPr id="3" name="AutoShape 3"/>
          <p:cNvSpPr/>
          <p:nvPr/>
        </p:nvSpPr>
        <p:spPr>
          <a:xfrm>
            <a:off x="1767268" y="2475607"/>
            <a:ext cx="1389452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767268" y="2620653"/>
            <a:ext cx="14753464" cy="1081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000000"/>
                </a:solidFill>
                <a:latin typeface="Cardo"/>
              </a:rPr>
              <a:t>Streamlit.io</a:t>
            </a:r>
          </a:p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000000"/>
                </a:solidFill>
                <a:latin typeface="Cardo"/>
              </a:rPr>
              <a:t>	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99569AD-7AA0-4B8A-BC54-E990D0289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669740"/>
              </p:ext>
            </p:extLst>
          </p:nvPr>
        </p:nvGraphicFramePr>
        <p:xfrm>
          <a:off x="1600200" y="3771898"/>
          <a:ext cx="14325600" cy="5619271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2955880035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1194970798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925063736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902320649"/>
                    </a:ext>
                  </a:extLst>
                </a:gridCol>
              </a:tblGrid>
              <a:tr h="735534">
                <a:tc gridSpan="3">
                  <a:txBody>
                    <a:bodyPr/>
                    <a:lstStyle/>
                    <a:p>
                      <a:pPr algn="l"/>
                      <a:r>
                        <a:rPr lang="en-US" sz="3200" dirty="0"/>
                        <a:t>Python libraries</a:t>
                      </a:r>
                      <a:endParaRPr lang="en-IN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b="0" dirty="0">
                          <a:latin typeface="Cardo" panose="020B0604020202020204" charset="-79"/>
                          <a:ea typeface="Cardo" panose="020B0604020202020204" charset="-79"/>
                          <a:cs typeface="Cardo" panose="020B0604020202020204" charset="-79"/>
                        </a:rPr>
                        <a:t>Pandas</a:t>
                      </a:r>
                      <a:endParaRPr lang="en-IN" sz="3200" b="0" dirty="0">
                        <a:latin typeface="Cardo" panose="020B0604020202020204" charset="-79"/>
                        <a:ea typeface="Cardo" panose="020B0604020202020204" charset="-79"/>
                        <a:cs typeface="Cardo" panose="020B0604020202020204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631698"/>
                  </a:ext>
                </a:extLst>
              </a:tr>
              <a:tr h="1354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Cardo"/>
                        </a:rPr>
                        <a:t>tweepy</a:t>
                      </a:r>
                      <a:endParaRPr lang="en-US" sz="3200" dirty="0">
                        <a:solidFill>
                          <a:srgbClr val="000000"/>
                        </a:solidFill>
                        <a:latin typeface="Cardo"/>
                      </a:endParaRP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sherlock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folium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geocoder</a:t>
                      </a:r>
                    </a:p>
                    <a:p>
                      <a:pPr algn="l"/>
                      <a:endParaRPr lang="en-US" sz="3200" dirty="0">
                        <a:solidFill>
                          <a:srgbClr val="000000"/>
                        </a:solidFill>
                        <a:latin typeface="Cardo"/>
                      </a:endParaRP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24211"/>
                  </a:ext>
                </a:extLst>
              </a:tr>
              <a:tr h="1354930">
                <a:tc>
                  <a:txBody>
                    <a:bodyPr/>
                    <a:lstStyle/>
                    <a:p>
                      <a:pPr algn="l"/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Cardo"/>
                        </a:rPr>
                        <a:t>textBlob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matplotlib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 err="1"/>
                        <a:t>os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beautiful soup 4 (bs4)</a:t>
                      </a:r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54038"/>
                  </a:ext>
                </a:extLst>
              </a:tr>
              <a:tr h="19743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requests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Cardo"/>
                        </a:rPr>
                        <a:t>regular expressions (re)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Cardo"/>
                        </a:rPr>
                        <a:t>requests_tor</a:t>
                      </a:r>
                      <a:endParaRPr lang="en-US" sz="3200" dirty="0">
                        <a:solidFill>
                          <a:srgbClr val="000000"/>
                        </a:solidFill>
                        <a:latin typeface="Cardo"/>
                      </a:endParaRP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Cardo"/>
                        </a:rPr>
                        <a:t>infoga</a:t>
                      </a:r>
                      <a:endParaRPr lang="en-US" sz="3200" dirty="0">
                        <a:solidFill>
                          <a:srgbClr val="000000"/>
                        </a:solidFill>
                        <a:latin typeface="Cardo"/>
                      </a:endParaRP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2340"/>
                  </a:ext>
                </a:extLst>
              </a:tr>
            </a:tbl>
          </a:graphicData>
        </a:graphic>
      </p:graphicFrame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1D62827-CA98-409B-81E7-D8A20723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593" y="3771898"/>
            <a:ext cx="1600200" cy="64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Matplotlib Tutorial - javatpoint">
            <a:extLst>
              <a:ext uri="{FF2B5EF4-FFF2-40B4-BE49-F238E27FC236}">
                <a16:creationId xmlns:a16="http://schemas.microsoft.com/office/drawing/2014/main" id="{2C107683-ED9C-44D2-8B15-AC89122CD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38" y="6098760"/>
            <a:ext cx="1228464" cy="122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GitHub - sherlock-project/sherlock: 🔎 Hunt down social media accounts by  username across social networks">
            <a:extLst>
              <a:ext uri="{FF2B5EF4-FFF2-40B4-BE49-F238E27FC236}">
                <a16:creationId xmlns:a16="http://schemas.microsoft.com/office/drawing/2014/main" id="{D4C686CC-EA59-458A-9168-DF451CCA1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48" y="4474104"/>
            <a:ext cx="1600199" cy="160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C53C847-48E4-4131-BCCA-1AFB39258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008" y="5105568"/>
            <a:ext cx="1600200" cy="799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A2BF126-9DA0-4BE9-A300-A4FFA97831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860" y="6098760"/>
            <a:ext cx="1600254" cy="122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Build and Deploy Twitter Bots with Python, Tweepy and PythonAnywhere">
            <a:extLst>
              <a:ext uri="{FF2B5EF4-FFF2-40B4-BE49-F238E27FC236}">
                <a16:creationId xmlns:a16="http://schemas.microsoft.com/office/drawing/2014/main" id="{CDBA9DF0-90AB-4065-897B-EDC0D38F2D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416" y="4805302"/>
            <a:ext cx="1600255" cy="799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CE6A01-A09A-48F8-BA80-57FB3EADDB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969" y="2620653"/>
            <a:ext cx="884237" cy="495709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37BD9F25-979A-4E13-B45F-C51BBEBE0D7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6609" b="75850"/>
          <a:stretch/>
        </p:blipFill>
        <p:spPr bwMode="auto">
          <a:xfrm>
            <a:off x="12387839" y="8106381"/>
            <a:ext cx="3441945" cy="10370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0FC1C8-BCA9-4DD7-B56D-17C4B44647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F5EBD2-15F4-4318-B061-4A2772D8CD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33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7268" y="1095375"/>
            <a:ext cx="13015532" cy="1138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80" dirty="0">
                <a:solidFill>
                  <a:srgbClr val="000000"/>
                </a:solidFill>
                <a:latin typeface="Cormorant Garamond Medium"/>
              </a:rPr>
              <a:t>Features of the Solution</a:t>
            </a:r>
          </a:p>
        </p:txBody>
      </p:sp>
      <p:sp>
        <p:nvSpPr>
          <p:cNvPr id="3" name="AutoShape 3"/>
          <p:cNvSpPr/>
          <p:nvPr/>
        </p:nvSpPr>
        <p:spPr>
          <a:xfrm>
            <a:off x="1767268" y="2475607"/>
            <a:ext cx="1389452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767268" y="2972106"/>
            <a:ext cx="14753464" cy="4289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"/>
              </a:rPr>
              <a:t>User Friendly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"/>
              </a:rPr>
              <a:t>Real time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"/>
              </a:rPr>
              <a:t>Scalable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"/>
              </a:rPr>
              <a:t>Reliable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"/>
              </a:rPr>
              <a:t>360 degree view of suspect terror suspect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rdo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rdo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rdo"/>
            </a:endParaRPr>
          </a:p>
        </p:txBody>
      </p:sp>
      <p:pic>
        <p:nvPicPr>
          <p:cNvPr id="6" name="Picture 2" descr="We School - Welingkar Education For Full Time Courses and Part-Time Courses in Mumbai and Bangalore">
            <a:extLst>
              <a:ext uri="{FF2B5EF4-FFF2-40B4-BE49-F238E27FC236}">
                <a16:creationId xmlns:a16="http://schemas.microsoft.com/office/drawing/2014/main" id="{C8CAA983-5709-45DE-B6C1-B5B751492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342900"/>
            <a:ext cx="3221958" cy="8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617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7268" y="1095375"/>
            <a:ext cx="13015532" cy="1138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80" dirty="0">
                <a:solidFill>
                  <a:srgbClr val="000000"/>
                </a:solidFill>
                <a:latin typeface="Cormorant Garamond Medium"/>
              </a:rPr>
              <a:t>Deliverables of the Solution</a:t>
            </a:r>
          </a:p>
        </p:txBody>
      </p:sp>
      <p:sp>
        <p:nvSpPr>
          <p:cNvPr id="3" name="AutoShape 3"/>
          <p:cNvSpPr/>
          <p:nvPr/>
        </p:nvSpPr>
        <p:spPr>
          <a:xfrm>
            <a:off x="1767268" y="2475607"/>
            <a:ext cx="1389452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767268" y="2972106"/>
            <a:ext cx="14753464" cy="267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"/>
              </a:rPr>
              <a:t>Email Address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"/>
              </a:rPr>
              <a:t>Contact Number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"/>
              </a:rPr>
              <a:t>Location (Long., Lat.)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"/>
              </a:rPr>
              <a:t>IP Address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"/>
              </a:rPr>
              <a:t>ISP details</a:t>
            </a:r>
          </a:p>
        </p:txBody>
      </p:sp>
      <p:pic>
        <p:nvPicPr>
          <p:cNvPr id="6" name="Picture 2" descr="We School - Welingkar Education For Full Time Courses and Part-Time Courses in Mumbai and Bangalore">
            <a:extLst>
              <a:ext uri="{FF2B5EF4-FFF2-40B4-BE49-F238E27FC236}">
                <a16:creationId xmlns:a16="http://schemas.microsoft.com/office/drawing/2014/main" id="{894D80AC-0E13-4478-B5E3-D80ABF39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342900"/>
            <a:ext cx="3221958" cy="8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732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411</Words>
  <Application>Microsoft Office PowerPoint</Application>
  <PresentationFormat>Custom</PresentationFormat>
  <Paragraphs>104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Muli Regular</vt:lpstr>
      <vt:lpstr>Arial</vt:lpstr>
      <vt:lpstr>Calibri</vt:lpstr>
      <vt:lpstr>Inknut Antiqua Medium Bold</vt:lpstr>
      <vt:lpstr>Cardo Bold</vt:lpstr>
      <vt:lpstr>Cormorant Garamond Medium Bold</vt:lpstr>
      <vt:lpstr>Arimo</vt:lpstr>
      <vt:lpstr>Cardo</vt:lpstr>
      <vt:lpstr>Cormorant Garamond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Clean People Illustration Finance Pitch Deck Presentation</dc:title>
  <dc:creator>Chaudhary</dc:creator>
  <cp:lastModifiedBy>Sonal Daulatkar</cp:lastModifiedBy>
  <cp:revision>64</cp:revision>
  <dcterms:created xsi:type="dcterms:W3CDTF">2006-08-16T00:00:00Z</dcterms:created>
  <dcterms:modified xsi:type="dcterms:W3CDTF">2021-12-10T11:13:25Z</dcterms:modified>
  <dc:identifier>DAEyHLmrhug</dc:identifier>
</cp:coreProperties>
</file>